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2" r:id="rId4"/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9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AC8D-8313-7648-91D1-505A5F346C7F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4D13-FFA4-CF44-B837-BA5F8E48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4338" name="Content Placeholder 1" descr="Opte%20Project_l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76200" y="-76200"/>
            <a:ext cx="9677400" cy="7315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Psyc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6" y="-76200"/>
            <a:ext cx="6726627" cy="736449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427705"/>
            <a:ext cx="9448800" cy="145097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i="1" spc="600" dirty="0" smtClean="0">
                <a:solidFill>
                  <a:srgbClr val="FFFFFF"/>
                </a:solidFill>
                <a:latin typeface="Helvetica Neue UltraLight"/>
                <a:cs typeface="Helvetica Neue UltraLight"/>
              </a:rPr>
              <a:t>Graphic Matching</a:t>
            </a:r>
            <a:endParaRPr lang="en-US" i="1" spc="600" dirty="0">
              <a:solidFill>
                <a:srgbClr val="FFFFFF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86740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pc="300" dirty="0">
                <a:solidFill>
                  <a:schemeClr val="accent5"/>
                </a:solidFill>
                <a:latin typeface="Helvetica Neue"/>
                <a:cs typeface="Helvetica Neue"/>
              </a:rPr>
              <a:t>English 40163</a:t>
            </a:r>
          </a:p>
          <a:p>
            <a:pPr>
              <a:defRPr/>
            </a:pPr>
            <a:r>
              <a:rPr lang="en-US" spc="300" dirty="0">
                <a:solidFill>
                  <a:schemeClr val="accent5"/>
                </a:solidFill>
                <a:latin typeface="Helvetica Neue"/>
                <a:cs typeface="Helvetica Neue"/>
              </a:rPr>
              <a:t>Dr. Curt Rode</a:t>
            </a:r>
          </a:p>
        </p:txBody>
      </p:sp>
    </p:spTree>
    <p:extLst>
      <p:ext uri="{BB962C8B-B14F-4D97-AF65-F5344CB8AC3E}">
        <p14:creationId xmlns:p14="http://schemas.microsoft.com/office/powerpoint/2010/main" val="268250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US" spc="600" dirty="0" smtClean="0">
                <a:latin typeface="Arial" charset="0"/>
              </a:rPr>
              <a:t>Form = Content</a:t>
            </a:r>
            <a:endParaRPr lang="en-US" spc="600" dirty="0">
              <a:latin typeface="Arial" charset="0"/>
            </a:endParaRP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Quick Review | </a:t>
            </a:r>
            <a:r>
              <a:rPr lang="en-US" b="1" dirty="0">
                <a:solidFill>
                  <a:srgbClr val="FFFFFF"/>
                </a:solidFill>
              </a:rPr>
              <a:t>“Form = Content” means:</a:t>
            </a:r>
          </a:p>
          <a:p>
            <a:pPr eaLnBrk="1" hangingPunct="1"/>
            <a:endParaRPr lang="en-US" i="1" dirty="0">
              <a:solidFill>
                <a:srgbClr val="FFFFFF"/>
              </a:solidFill>
            </a:endParaRPr>
          </a:p>
          <a:p>
            <a:pPr lvl="1" eaLnBrk="1" hangingPunct="1"/>
            <a:r>
              <a:rPr lang="en-US" sz="1800" i="1" dirty="0">
                <a:solidFill>
                  <a:srgbClr val="FFFFFF"/>
                </a:solidFill>
              </a:rPr>
              <a:t>The way a word is </a:t>
            </a:r>
            <a:r>
              <a:rPr lang="en-US" sz="1800" b="1" i="1" dirty="0">
                <a:solidFill>
                  <a:srgbClr val="FFFFFF"/>
                </a:solidFill>
              </a:rPr>
              <a:t>materially</a:t>
            </a:r>
            <a:r>
              <a:rPr lang="en-US" sz="1800" i="1" dirty="0">
                <a:solidFill>
                  <a:srgbClr val="FFFFFF"/>
                </a:solidFill>
              </a:rPr>
              <a:t> delivered becomes part of the word’s </a:t>
            </a:r>
            <a:r>
              <a:rPr lang="en-US" sz="1800" b="1" i="1" dirty="0">
                <a:solidFill>
                  <a:srgbClr val="FFFFFF"/>
                </a:solidFill>
              </a:rPr>
              <a:t>connotative meaning</a:t>
            </a:r>
            <a:r>
              <a:rPr lang="en-US" sz="1800" i="1" dirty="0">
                <a:solidFill>
                  <a:srgbClr val="FFFFFF"/>
                </a:solidFill>
              </a:rPr>
              <a:t>. The material delivery also factors into logos, pathos, and ethos.</a:t>
            </a:r>
          </a:p>
          <a:p>
            <a:pPr lvl="1" eaLnBrk="1" hangingPunct="1"/>
            <a:endParaRPr lang="en-US" dirty="0">
              <a:solidFill>
                <a:srgbClr val="FFFFFF"/>
              </a:solidFill>
            </a:endParaRPr>
          </a:p>
          <a:p>
            <a:pPr lvl="1" eaLnBrk="1" hangingPunct="1"/>
            <a:r>
              <a:rPr lang="en-US" b="1" dirty="0">
                <a:solidFill>
                  <a:srgbClr val="FFFFFF"/>
                </a:solidFill>
              </a:rPr>
              <a:t>Additionally,</a:t>
            </a:r>
          </a:p>
          <a:p>
            <a:pPr lvl="1" eaLnBrk="1" hangingPunct="1"/>
            <a:endParaRPr lang="en-US" dirty="0">
              <a:solidFill>
                <a:srgbClr val="FFFFFF"/>
              </a:solidFill>
            </a:endParaRPr>
          </a:p>
          <a:p>
            <a:pPr lvl="1" eaLnBrk="1" hangingPunct="1"/>
            <a:r>
              <a:rPr lang="en-US" sz="1800" i="1" dirty="0">
                <a:solidFill>
                  <a:srgbClr val="FFFFFF"/>
                </a:solidFill>
              </a:rPr>
              <a:t>If you </a:t>
            </a:r>
            <a:r>
              <a:rPr lang="en-US" sz="1800" b="1" i="1" dirty="0">
                <a:solidFill>
                  <a:srgbClr val="FFFFFF"/>
                </a:solidFill>
              </a:rPr>
              <a:t>change</a:t>
            </a:r>
            <a:r>
              <a:rPr lang="en-US" sz="1800" i="1" dirty="0">
                <a:solidFill>
                  <a:srgbClr val="FFFFFF"/>
                </a:solidFill>
              </a:rPr>
              <a:t> a </a:t>
            </a:r>
            <a:r>
              <a:rPr lang="en-US" sz="1800" b="1" i="1" dirty="0">
                <a:solidFill>
                  <a:srgbClr val="FFFFFF"/>
                </a:solidFill>
              </a:rPr>
              <a:t>material characteristic </a:t>
            </a:r>
            <a:r>
              <a:rPr lang="en-US" sz="1800" i="1" dirty="0">
                <a:solidFill>
                  <a:srgbClr val="FFFFFF"/>
                </a:solidFill>
              </a:rPr>
              <a:t>of a verbal composition, you </a:t>
            </a:r>
            <a:r>
              <a:rPr lang="en-US" sz="1800" b="1" i="1" dirty="0">
                <a:solidFill>
                  <a:srgbClr val="FFFFFF"/>
                </a:solidFill>
              </a:rPr>
              <a:t>alter part of </a:t>
            </a:r>
            <a:r>
              <a:rPr lang="en-US" sz="1800" i="1" dirty="0">
                <a:solidFill>
                  <a:srgbClr val="FFFFFF"/>
                </a:solidFill>
              </a:rPr>
              <a:t>the </a:t>
            </a:r>
            <a:r>
              <a:rPr lang="en-US" sz="1800" b="1" i="1" dirty="0">
                <a:solidFill>
                  <a:srgbClr val="FFFFFF"/>
                </a:solidFill>
              </a:rPr>
              <a:t>connotative meaning</a:t>
            </a:r>
            <a:r>
              <a:rPr lang="en-US" sz="1800" i="1" dirty="0">
                <a:solidFill>
                  <a:srgbClr val="FFFFFF"/>
                </a:solidFill>
              </a:rPr>
              <a:t> of that composition. </a:t>
            </a:r>
          </a:p>
          <a:p>
            <a:pPr lvl="1" eaLnBrk="1" hangingPunct="1"/>
            <a:endParaRPr lang="en-US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7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pic>
        <p:nvPicPr>
          <p:cNvPr id="6" name="Picture 5" descr="match_defini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3" y="1804068"/>
            <a:ext cx="8191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pic>
        <p:nvPicPr>
          <p:cNvPr id="6" name="Picture 5" descr="match_defini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3" y="1804068"/>
            <a:ext cx="8191500" cy="251460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5400000">
            <a:off x="6773141" y="4423016"/>
            <a:ext cx="1396771" cy="39787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8221" y="5320338"/>
            <a:ext cx="332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To establish narrative connection between images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 rot="5400000">
            <a:off x="1814027" y="4772866"/>
            <a:ext cx="1396771" cy="397872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4844" y="5816542"/>
            <a:ext cx="407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To establish associative or conceptual connection between images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pic>
        <p:nvPicPr>
          <p:cNvPr id="2" name="Picture 1" descr="Psyc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0" y="427271"/>
            <a:ext cx="5227053" cy="57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pic>
        <p:nvPicPr>
          <p:cNvPr id="2" name="Picture 1" descr="bone-and-satellite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53" y="977384"/>
            <a:ext cx="508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pic>
        <p:nvPicPr>
          <p:cNvPr id="2" name="Picture 1" descr="Aliens-dissolv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88" y="279560"/>
            <a:ext cx="3841498" cy="2100019"/>
          </a:xfrm>
          <a:prstGeom prst="rect">
            <a:avLst/>
          </a:prstGeom>
        </p:spPr>
      </p:pic>
      <p:pic>
        <p:nvPicPr>
          <p:cNvPr id="3" name="Picture 2" descr="Aliens-dissolve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88" y="4383661"/>
            <a:ext cx="3841498" cy="2100019"/>
          </a:xfrm>
          <a:prstGeom prst="rect">
            <a:avLst/>
          </a:prstGeom>
        </p:spPr>
      </p:pic>
      <p:pic>
        <p:nvPicPr>
          <p:cNvPr id="5" name="Picture 4" descr="Aliens-dissolve-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88" y="2365031"/>
            <a:ext cx="3841498" cy="21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pic>
        <p:nvPicPr>
          <p:cNvPr id="2" name="Picture 1" descr="8455674383_02517a57de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63" y="0"/>
            <a:ext cx="5507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188" y="3244334"/>
            <a:ext cx="317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TCU ENGLISH OUTLINED-02.png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7684" y="923672"/>
            <a:ext cx="572168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Take a minimum of 4 photographs today during class time.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Compose each image so that it graphically matches at least one of the other images you create today.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image A graphically matches image B may be different than how image B graphically matches image C. 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 other words, you don’t have to match the same shape or detail in all 4 images, but each image should be graphically matched to the one either preceding or following it.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Crop each image in Photoshop (as needed) so that the graphically matched details are roughly in the same location in both images.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Sequence the images in PowerPoint.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Upload sequence into Doc Sharing and make it available to whole class.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7684" y="175040"/>
            <a:ext cx="15424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Exercise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265</Words>
  <Application>Microsoft Macintosh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Form =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TCU Administrator</dc:creator>
  <cp:lastModifiedBy>TCU Administrator</cp:lastModifiedBy>
  <cp:revision>4</cp:revision>
  <dcterms:created xsi:type="dcterms:W3CDTF">2014-11-19T19:22:07Z</dcterms:created>
  <dcterms:modified xsi:type="dcterms:W3CDTF">2015-02-04T19:42:15Z</dcterms:modified>
</cp:coreProperties>
</file>